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2F5597"/>
    <a:srgbClr val="E6E6E6"/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27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표 21">
            <a:extLst>
              <a:ext uri="{FF2B5EF4-FFF2-40B4-BE49-F238E27FC236}">
                <a16:creationId xmlns:a16="http://schemas.microsoft.com/office/drawing/2014/main" id="{49EB4AB4-E699-4DD2-962F-8E4C47A22B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902544"/>
              </p:ext>
            </p:extLst>
          </p:nvPr>
        </p:nvGraphicFramePr>
        <p:xfrm>
          <a:off x="477006" y="5050740"/>
          <a:ext cx="5949033" cy="37088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3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5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12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2035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반송 주파수 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수신 </a:t>
                      </a:r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오디오 채널 </a:t>
                      </a:r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:7.35MHz</a:t>
                      </a:r>
                    </a:p>
                    <a:p>
                      <a:pPr algn="l" fontAlgn="ctr"/>
                      <a: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오디오 채널 </a:t>
                      </a:r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2 : 8.10 </a:t>
                      </a: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MHz </a:t>
                      </a:r>
                    </a:p>
                    <a:p>
                      <a:pPr algn="l" fontAlgn="ctr"/>
                      <a:r>
                        <a:rPr lang="ko-KR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오디오 채널 </a:t>
                      </a:r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3 : 8.55 </a:t>
                      </a: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MHz </a:t>
                      </a:r>
                    </a:p>
                    <a:p>
                      <a:pPr algn="l" fontAlgn="ctr"/>
                      <a:r>
                        <a:rPr lang="ko-KR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오디오 채널 </a:t>
                      </a:r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4 : 9.15 </a:t>
                      </a: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MHz </a:t>
                      </a:r>
                    </a:p>
                    <a:p>
                      <a:pPr algn="l" fontAlgn="ctr"/>
                      <a:r>
                        <a:rPr lang="ko-KR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제어 채널 </a:t>
                      </a:r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: 6.45 </a:t>
                      </a: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MHz 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56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입력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MIC : -60 dB, 600 </a:t>
                      </a:r>
                      <a:r>
                        <a:rPr lang="el-G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Ω,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unbalanced</a:t>
                      </a:r>
                      <a:b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AUX : -20 dB, 10 k</a:t>
                      </a:r>
                      <a:r>
                        <a:rPr lang="el-G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Ω,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unbalanced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372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LINE: -10 dB, 10 k</a:t>
                      </a:r>
                      <a:r>
                        <a:rPr lang="el-G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Ω,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unbalanced, </a:t>
                      </a:r>
                      <a:r>
                        <a:rPr lang="el-G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φ6.3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mm phone jack (2P)</a:t>
                      </a:r>
                      <a:b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REC: -10 dB, 10 k</a:t>
                      </a:r>
                      <a:r>
                        <a:rPr lang="el-G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Ω,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unbalanced, RCA pin jack</a:t>
                      </a:r>
                      <a:b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HEADPHONES: </a:t>
                      </a:r>
                      <a:r>
                        <a:rPr lang="el-G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φ3.5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mm mini jack (3P:monaural)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67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이퀄라이저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입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출력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Input: -20 dB, 10 k</a:t>
                      </a:r>
                      <a:r>
                        <a:rPr lang="el-G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Ω,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unbalanced, RCA pin jack</a:t>
                      </a:r>
                      <a:b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Output: -20 dB, 10 k</a:t>
                      </a:r>
                      <a:r>
                        <a:rPr lang="el-G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Ω,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unbalanced, RCA pin jack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67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연결 가능한 유닛 수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64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유닛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의장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 </a:t>
                      </a:r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의원용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유닛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3725744152"/>
                  </a:ext>
                </a:extLst>
              </a:tr>
              <a:tr h="36267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ko-KR" sz="1100"/>
                        <a:t>외부 제어 연결 단자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D-sub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커넥터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(9P, male)/ USB-B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선택 가능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102313696"/>
                  </a:ext>
                </a:extLst>
              </a:tr>
              <a:tr h="249333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  <a:r>
                        <a:rPr lang="en-US" altLang="ko-KR" sz="1100" dirty="0"/>
                        <a:t>(w*h*d)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361 x 122.6 x 184.2mm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9333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2.8kg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1" name="직사각형 10"/>
          <p:cNvSpPr/>
          <p:nvPr/>
        </p:nvSpPr>
        <p:spPr>
          <a:xfrm flipV="1">
            <a:off x="295603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>
                <a:latin typeface="+mj-ea"/>
              </a:rPr>
              <a:t>TS-820RC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W/L Conference Equipment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142044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Central Unit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79" y="4658026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sp>
        <p:nvSpPr>
          <p:cNvPr id="14" name="제목 1">
            <a:extLst>
              <a:ext uri="{FF2B5EF4-FFF2-40B4-BE49-F238E27FC236}">
                <a16:creationId xmlns:a16="http://schemas.microsoft.com/office/drawing/2014/main" id="{F803977F-22A2-4654-A44D-AC390D9B0F6A}"/>
              </a:ext>
            </a:extLst>
          </p:cNvPr>
          <p:cNvSpPr txBox="1">
            <a:spLocks/>
          </p:cNvSpPr>
          <p:nvPr/>
        </p:nvSpPr>
        <p:spPr>
          <a:xfrm>
            <a:off x="430479" y="3185355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DEB81E8-EF41-46A5-BDDE-D0800CC3C2F6}"/>
              </a:ext>
            </a:extLst>
          </p:cNvPr>
          <p:cNvSpPr txBox="1"/>
          <p:nvPr/>
        </p:nvSpPr>
        <p:spPr>
          <a:xfrm>
            <a:off x="481426" y="3420572"/>
            <a:ext cx="5868250" cy="1097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>
                <a:solidFill>
                  <a:prstClr val="black"/>
                </a:solidFill>
              </a:rPr>
              <a:t>최대 </a:t>
            </a:r>
            <a:r>
              <a:rPr lang="en-US" altLang="ko-KR" sz="1089">
                <a:solidFill>
                  <a:prstClr val="black"/>
                </a:solidFill>
              </a:rPr>
              <a:t>64</a:t>
            </a:r>
            <a:r>
              <a:rPr lang="ko-KR" altLang="en-US" sz="1089">
                <a:solidFill>
                  <a:prstClr val="black"/>
                </a:solidFill>
              </a:rPr>
              <a:t>개의 회의 장치 제어 가능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>
                <a:solidFill>
                  <a:prstClr val="black"/>
                </a:solidFill>
              </a:rPr>
              <a:t>마이크 입력</a:t>
            </a:r>
            <a:r>
              <a:rPr lang="en-US" altLang="ko-KR" sz="1089">
                <a:solidFill>
                  <a:prstClr val="black"/>
                </a:solidFill>
              </a:rPr>
              <a:t>, AUX </a:t>
            </a:r>
            <a:r>
              <a:rPr lang="ko-KR" altLang="en-US" sz="1089">
                <a:solidFill>
                  <a:prstClr val="black"/>
                </a:solidFill>
              </a:rPr>
              <a:t>입력</a:t>
            </a:r>
            <a:r>
              <a:rPr lang="en-US" altLang="ko-KR" sz="1089">
                <a:solidFill>
                  <a:prstClr val="black"/>
                </a:solidFill>
              </a:rPr>
              <a:t>, </a:t>
            </a:r>
            <a:r>
              <a:rPr lang="ko-KR" altLang="en-US" sz="1089">
                <a:solidFill>
                  <a:prstClr val="black"/>
                </a:solidFill>
              </a:rPr>
              <a:t>라인 출력</a:t>
            </a:r>
            <a:r>
              <a:rPr lang="en-US" altLang="ko-KR" sz="1089">
                <a:solidFill>
                  <a:prstClr val="black"/>
                </a:solidFill>
              </a:rPr>
              <a:t>, </a:t>
            </a:r>
            <a:r>
              <a:rPr lang="ko-KR" altLang="en-US" sz="1089">
                <a:solidFill>
                  <a:prstClr val="black"/>
                </a:solidFill>
              </a:rPr>
              <a:t>녹음 출력</a:t>
            </a:r>
            <a:r>
              <a:rPr lang="en-US" altLang="ko-KR" sz="1089">
                <a:solidFill>
                  <a:prstClr val="black"/>
                </a:solidFill>
              </a:rPr>
              <a:t>, </a:t>
            </a:r>
            <a:r>
              <a:rPr lang="ko-KR" altLang="en-US" sz="1089">
                <a:solidFill>
                  <a:prstClr val="black"/>
                </a:solidFill>
              </a:rPr>
              <a:t>헤드폰 모니터 출력</a:t>
            </a:r>
            <a:r>
              <a:rPr lang="en-US" altLang="ko-KR" sz="1089">
                <a:solidFill>
                  <a:prstClr val="black"/>
                </a:solidFill>
              </a:rPr>
              <a:t>, EQ </a:t>
            </a:r>
            <a:r>
              <a:rPr lang="ko-KR" altLang="en-US" sz="1089">
                <a:solidFill>
                  <a:prstClr val="black"/>
                </a:solidFill>
              </a:rPr>
              <a:t>입력</a:t>
            </a:r>
            <a:r>
              <a:rPr lang="en-US" altLang="ko-KR" sz="1089">
                <a:solidFill>
                  <a:prstClr val="black"/>
                </a:solidFill>
              </a:rPr>
              <a:t>/</a:t>
            </a:r>
            <a:r>
              <a:rPr lang="ko-KR" altLang="en-US" sz="1089">
                <a:solidFill>
                  <a:prstClr val="black"/>
                </a:solidFill>
              </a:rPr>
              <a:t>출력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>
                <a:solidFill>
                  <a:prstClr val="black"/>
                </a:solidFill>
              </a:rPr>
              <a:t>USB </a:t>
            </a:r>
            <a:r>
              <a:rPr lang="ko-KR" altLang="en-US" sz="1089">
                <a:solidFill>
                  <a:prstClr val="black"/>
                </a:solidFill>
              </a:rPr>
              <a:t>및 내부 메모리에 녹음 기능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>
                <a:solidFill>
                  <a:prstClr val="black"/>
                </a:solidFill>
              </a:rPr>
              <a:t>기능 설정 </a:t>
            </a:r>
            <a:r>
              <a:rPr lang="en-US" altLang="ko-KR" sz="1089">
                <a:solidFill>
                  <a:prstClr val="black"/>
                </a:solidFill>
              </a:rPr>
              <a:t>– </a:t>
            </a:r>
            <a:r>
              <a:rPr lang="ko-KR" altLang="en-US" sz="1089">
                <a:solidFill>
                  <a:prstClr val="black"/>
                </a:solidFill>
              </a:rPr>
              <a:t>열린 마이크 수</a:t>
            </a:r>
            <a:r>
              <a:rPr lang="en-US" altLang="ko-KR" sz="1089">
                <a:solidFill>
                  <a:prstClr val="black"/>
                </a:solidFill>
              </a:rPr>
              <a:t>, </a:t>
            </a:r>
            <a:r>
              <a:rPr lang="ko-KR" altLang="en-US" sz="1089">
                <a:solidFill>
                  <a:prstClr val="black"/>
                </a:solidFill>
              </a:rPr>
              <a:t>자동 마이크 끄기 기능</a:t>
            </a:r>
            <a:r>
              <a:rPr lang="en-US" altLang="ko-KR" sz="1089">
                <a:solidFill>
                  <a:prstClr val="black"/>
                </a:solidFill>
              </a:rPr>
              <a:t>, </a:t>
            </a:r>
            <a:r>
              <a:rPr lang="ko-KR" altLang="en-US" sz="1089">
                <a:solidFill>
                  <a:prstClr val="black"/>
                </a:solidFill>
              </a:rPr>
              <a:t>음성 우선 순위 선택기</a:t>
            </a:r>
            <a:r>
              <a:rPr lang="en-US" altLang="ko-KR" sz="1089">
                <a:solidFill>
                  <a:prstClr val="black"/>
                </a:solidFill>
              </a:rPr>
              <a:t>, </a:t>
            </a:r>
            <a:r>
              <a:rPr lang="ko-KR" altLang="en-US" sz="1089">
                <a:solidFill>
                  <a:prstClr val="black"/>
                </a:solidFill>
              </a:rPr>
              <a:t>피드백 억제기</a:t>
            </a:r>
          </a:p>
        </p:txBody>
      </p:sp>
      <p:pic>
        <p:nvPicPr>
          <p:cNvPr id="18" name="Picture 2" descr="https://www.toa.de/procat-toa/assets/jpg_large/ts820rc_pn1e_1000x.jpg">
            <a:extLst>
              <a:ext uri="{FF2B5EF4-FFF2-40B4-BE49-F238E27FC236}">
                <a16:creationId xmlns:a16="http://schemas.microsoft.com/office/drawing/2014/main" id="{5D059A2A-86FA-4519-A172-D161D3D299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2789" b="92954" l="16300" r="96000">
                        <a14:foregroundMark x1="31400" y1="22789" x2="30100" y2="27736"/>
                        <a14:foregroundMark x1="20600" y1="50375" x2="19100" y2="57871"/>
                        <a14:foregroundMark x1="16400" y1="57271" x2="16700" y2="58321"/>
                        <a14:foregroundMark x1="73000" y1="85457" x2="79500" y2="83058"/>
                        <a14:foregroundMark x1="78200" y1="93553" x2="80700" y2="85307"/>
                        <a14:foregroundMark x1="85800" y1="69865" x2="83900" y2="54573"/>
                        <a14:foregroundMark x1="86300" y1="44678" x2="88600" y2="45877"/>
                        <a14:foregroundMark x1="89200" y1="44228" x2="89800" y2="44378"/>
                        <a14:foregroundMark x1="96000" y1="48726" x2="96000" y2="487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087" t="19648" r="8621" b="5521"/>
          <a:stretch/>
        </p:blipFill>
        <p:spPr bwMode="auto">
          <a:xfrm>
            <a:off x="2193024" y="1686230"/>
            <a:ext cx="2516995" cy="1646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TOA Corporation | IBM">
            <a:extLst>
              <a:ext uri="{FF2B5EF4-FFF2-40B4-BE49-F238E27FC236}">
                <a16:creationId xmlns:a16="http://schemas.microsoft.com/office/drawing/2014/main" id="{39211C2E-75BF-46B6-8B8B-BF8BFBE9E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910" y="896211"/>
            <a:ext cx="1538584" cy="44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1095</TotalTime>
  <Words>263</Words>
  <Application>Microsoft Office PowerPoint</Application>
  <PresentationFormat>A4 용지(210x297mm)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ygdhe</cp:lastModifiedBy>
  <cp:revision>86</cp:revision>
  <cp:lastPrinted>2020-10-12T05:34:52Z</cp:lastPrinted>
  <dcterms:created xsi:type="dcterms:W3CDTF">2020-09-29T01:50:16Z</dcterms:created>
  <dcterms:modified xsi:type="dcterms:W3CDTF">2024-11-26T08:59:20Z</dcterms:modified>
</cp:coreProperties>
</file>