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04" r:id="rId1"/>
  </p:sldMasterIdLst>
  <p:sldIdLst>
    <p:sldId id="260" r:id="rId2"/>
  </p:sldIdLst>
  <p:sldSz cx="6858000" cy="9906000" type="A4"/>
  <p:notesSz cx="7099300" cy="10234613"/>
  <p:defaultTextStyle>
    <a:defPPr>
      <a:defRPr lang="en-US"/>
    </a:defPPr>
    <a:lvl1pPr marL="0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1pPr>
    <a:lvl2pPr marL="419913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2pPr>
    <a:lvl3pPr marL="839828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3pPr>
    <a:lvl4pPr marL="1259742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4pPr>
    <a:lvl5pPr marL="1679655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5pPr>
    <a:lvl6pPr marL="2099569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6pPr>
    <a:lvl7pPr marL="2519483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7pPr>
    <a:lvl8pPr marL="2939397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8pPr>
    <a:lvl9pPr marL="3359310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E75B6"/>
    <a:srgbClr val="2F5597"/>
    <a:srgbClr val="E6E6E6"/>
    <a:srgbClr val="AC1F23"/>
    <a:srgbClr val="DCDCDC"/>
    <a:srgbClr val="0D104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083E6E3-FA7D-4D7B-A595-EF9225AFEA82}" styleName="밝은 스타일 1 - 강조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9D7B26C5-4107-4FEC-AEDC-1716B250A1EF}" styleName="밝은 스타일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F5AB1C69-6EDB-4FF4-983F-18BD219EF322}" styleName="보통 스타일 2 - 강조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92" d="100"/>
          <a:sy n="92" d="100"/>
        </p:scale>
        <p:origin x="279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/>
              <a:t>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11/26/2024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22124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smtClean="0"/>
              <a:t>11/26/2024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16905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11/26/2024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94417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11/26/2024</a:t>
            </a:fld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 userDrawn="1"/>
        </p:nvSpPr>
        <p:spPr>
          <a:xfrm>
            <a:off x="471490" y="9181395"/>
            <a:ext cx="2892138" cy="5111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147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o-KR" altLang="en-US" sz="1361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서울시 동작구 상도로 </a:t>
            </a:r>
            <a:r>
              <a:rPr lang="en-US" altLang="ko-KR" sz="1361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17 </a:t>
            </a:r>
            <a:r>
              <a:rPr lang="ko-KR" altLang="en-US" sz="1361" b="0" i="0" kern="120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동화빌딩</a:t>
            </a:r>
          </a:p>
          <a:p>
            <a:endParaRPr lang="ko-KR" altLang="en-US" sz="1361" dirty="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14" name="그림 1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4079" y="-5631"/>
            <a:ext cx="6858000" cy="9911633"/>
          </a:xfrm>
          <a:prstGeom prst="rect">
            <a:avLst/>
          </a:prstGeom>
        </p:spPr>
      </p:pic>
      <p:sp>
        <p:nvSpPr>
          <p:cNvPr id="15" name="TextBox 14"/>
          <p:cNvSpPr txBox="1"/>
          <p:nvPr userDrawn="1"/>
        </p:nvSpPr>
        <p:spPr>
          <a:xfrm>
            <a:off x="3997532" y="9364769"/>
            <a:ext cx="2321469" cy="55303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998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서울시 동작구 상도로 </a:t>
            </a:r>
            <a:r>
              <a:rPr lang="en-US" altLang="ko-KR" sz="998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17 </a:t>
            </a:r>
            <a:r>
              <a:rPr lang="ko-KR" altLang="en-US" sz="998" b="0" i="0" kern="120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동화빌딩</a:t>
            </a:r>
            <a:endParaRPr lang="en-US" altLang="ko-KR" sz="998" b="0" i="0" kern="1200" dirty="0">
              <a:solidFill>
                <a:schemeClr val="bg1"/>
              </a:solidFill>
              <a:effectLst/>
              <a:latin typeface="+mj-lt"/>
              <a:ea typeface="+mn-ea"/>
              <a:cs typeface="+mn-cs"/>
            </a:endParaRPr>
          </a:p>
          <a:p>
            <a:r>
              <a:rPr lang="en-US" altLang="ko-KR" sz="998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TEL : 02-825-0300 FAX: 02-825-1141</a:t>
            </a:r>
          </a:p>
          <a:p>
            <a:endParaRPr lang="ko-KR" altLang="en-US" sz="998" b="0" i="0" kern="1200" dirty="0">
              <a:solidFill>
                <a:schemeClr val="bg1"/>
              </a:solidFill>
              <a:effectLst/>
              <a:latin typeface="+mj-lt"/>
              <a:ea typeface="+mn-ea"/>
              <a:cs typeface="+mn-cs"/>
            </a:endParaRPr>
          </a:p>
        </p:txBody>
      </p:sp>
      <p:pic>
        <p:nvPicPr>
          <p:cNvPr id="17" name="그림 1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8351" y="9086912"/>
            <a:ext cx="1527298" cy="2367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85281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11/26/2024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08412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11/26/2024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19571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smtClean="0"/>
              <a:t>11/26/2024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40288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11/26/2024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32453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11/26/2024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96854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11/26/2024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1652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11/26/2024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6436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11/26/2024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25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11/26/2024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63772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5" r:id="rId1"/>
    <p:sldLayoutId id="2147483706" r:id="rId2"/>
    <p:sldLayoutId id="2147483707" r:id="rId3"/>
    <p:sldLayoutId id="2147483708" r:id="rId4"/>
    <p:sldLayoutId id="2147483709" r:id="rId5"/>
    <p:sldLayoutId id="2147483710" r:id="rId6"/>
    <p:sldLayoutId id="2147483711" r:id="rId7"/>
    <p:sldLayoutId id="2147483712" r:id="rId8"/>
    <p:sldLayoutId id="2147483713" r:id="rId9"/>
    <p:sldLayoutId id="2147483714" r:id="rId10"/>
    <p:sldLayoutId id="2147483715" r:id="rId11"/>
    <p:sldLayoutId id="2147483693" r:id="rId12"/>
  </p:sldLayoutIdLst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2" name="표 21">
            <a:extLst>
              <a:ext uri="{FF2B5EF4-FFF2-40B4-BE49-F238E27FC236}">
                <a16:creationId xmlns:a16="http://schemas.microsoft.com/office/drawing/2014/main" id="{49EB4AB4-E699-4DD2-962F-8E4C47A22BE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21902544"/>
              </p:ext>
            </p:extLst>
          </p:nvPr>
        </p:nvGraphicFramePr>
        <p:xfrm>
          <a:off x="477006" y="5050740"/>
          <a:ext cx="5949033" cy="370889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32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0579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31222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dirty="0">
                          <a:latin typeface="+mn-ea"/>
                          <a:ea typeface="+mn-ea"/>
                        </a:rPr>
                        <a:t>항목</a:t>
                      </a:r>
                    </a:p>
                  </a:txBody>
                  <a:tcPr marL="82953" marR="82953" marT="41476" marB="41476"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dirty="0">
                          <a:latin typeface="+mn-ea"/>
                          <a:ea typeface="+mn-ea"/>
                        </a:rPr>
                        <a:t>세부내용</a:t>
                      </a:r>
                    </a:p>
                  </a:txBody>
                  <a:tcPr marL="82953" marR="82953" marT="41476" marB="41476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82035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반송 주파수 </a:t>
                      </a: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수신 </a:t>
                      </a:r>
                      <a:r>
                        <a:rPr lang="en-US" altLang="ko-KR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: </a:t>
                      </a:r>
                      <a:r>
                        <a:rPr lang="ko-KR" alt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오디오 채널 </a:t>
                      </a:r>
                      <a:r>
                        <a:rPr lang="en-US" altLang="ko-KR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 :7.35MHz</a:t>
                      </a:r>
                    </a:p>
                    <a:p>
                      <a:pPr algn="l" fontAlgn="ctr"/>
                      <a:r>
                        <a:rPr lang="ko-KR" alt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오디오 채널 </a:t>
                      </a:r>
                      <a:r>
                        <a:rPr lang="en-US" altLang="ko-KR" sz="105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2 : 8.10 </a:t>
                      </a:r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MHz </a:t>
                      </a:r>
                    </a:p>
                    <a:p>
                      <a:pPr algn="l" fontAlgn="ctr"/>
                      <a:r>
                        <a:rPr lang="ko-KR" alt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오디오 채널 </a:t>
                      </a:r>
                      <a:r>
                        <a:rPr lang="en-US" altLang="ko-KR" sz="105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3 : 8.55 </a:t>
                      </a:r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MHz </a:t>
                      </a:r>
                    </a:p>
                    <a:p>
                      <a:pPr algn="l" fontAlgn="ctr"/>
                      <a:r>
                        <a:rPr lang="ko-KR" alt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오디오 채널 </a:t>
                      </a:r>
                      <a:r>
                        <a:rPr lang="en-US" altLang="ko-KR" sz="105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4 : 9.15 </a:t>
                      </a:r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MHz </a:t>
                      </a:r>
                    </a:p>
                    <a:p>
                      <a:pPr algn="l" fontAlgn="ctr"/>
                      <a:r>
                        <a:rPr lang="ko-KR" alt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제어 채널 </a:t>
                      </a:r>
                      <a:r>
                        <a:rPr lang="en-US" altLang="ko-KR" sz="105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: 6.45 </a:t>
                      </a:r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MHz </a:t>
                      </a: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5566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입력</a:t>
                      </a: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MIC : -60 dB, 600 </a:t>
                      </a:r>
                      <a:r>
                        <a:rPr lang="el-GR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Ω, 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unbalanced</a:t>
                      </a:r>
                      <a:b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</a:b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AUX : -20 dB, 10 k</a:t>
                      </a:r>
                      <a:r>
                        <a:rPr lang="el-GR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Ω, 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unbalanced</a:t>
                      </a: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33372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출력</a:t>
                      </a: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LINE: -10 dB, 10 k</a:t>
                      </a:r>
                      <a:r>
                        <a:rPr lang="el-GR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Ω, 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unbalanced, </a:t>
                      </a:r>
                      <a:r>
                        <a:rPr lang="el-GR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φ6.3 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mm phone jack (2P)</a:t>
                      </a:r>
                      <a:b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</a:b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REC: -10 dB, 10 k</a:t>
                      </a:r>
                      <a:r>
                        <a:rPr lang="el-GR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Ω, 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unbalanced, RCA pin jack</a:t>
                      </a:r>
                      <a:b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</a:b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HEADPHONES: </a:t>
                      </a:r>
                      <a:r>
                        <a:rPr lang="el-GR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φ3.5 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mm mini jack (3P:monaural)</a:t>
                      </a: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2677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이퀄라이저</a:t>
                      </a:r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입</a:t>
                      </a:r>
                      <a:r>
                        <a:rPr lang="en-US" altLang="ko-KR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/</a:t>
                      </a:r>
                      <a:r>
                        <a:rPr lang="ko-KR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출력</a:t>
                      </a:r>
                      <a:endParaRPr lang="ko-KR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Input: -20 dB, 10 k</a:t>
                      </a:r>
                      <a:r>
                        <a:rPr lang="el-GR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Ω, 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unbalanced, RCA pin jack</a:t>
                      </a:r>
                      <a:b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</a:b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Output: -20 dB, 10 k</a:t>
                      </a:r>
                      <a:r>
                        <a:rPr lang="el-GR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Ω, 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unbalanced, RCA pin jack</a:t>
                      </a: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2677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연결 가능한 유닛 수</a:t>
                      </a: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64</a:t>
                      </a:r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유닛 </a:t>
                      </a:r>
                      <a:r>
                        <a:rPr lang="en-US" altLang="ko-K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(</a:t>
                      </a:r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의장 </a:t>
                      </a:r>
                      <a:r>
                        <a:rPr lang="en-US" altLang="ko-K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/ </a:t>
                      </a:r>
                      <a:r>
                        <a:rPr lang="ko-KR" alt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의원용</a:t>
                      </a:r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유닛</a:t>
                      </a:r>
                      <a:r>
                        <a:rPr lang="en-US" altLang="ko-K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)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3725744152"/>
                  </a:ext>
                </a:extLst>
              </a:tr>
              <a:tr h="362677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ko-KR" sz="1100"/>
                        <a:t>외부 제어 연결 단자</a:t>
                      </a:r>
                      <a:endParaRPr lang="ko-KR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D-sub </a:t>
                      </a:r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커넥터</a:t>
                      </a:r>
                      <a:r>
                        <a:rPr lang="en-US" altLang="ko-K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(9P, male)/ USB-B </a:t>
                      </a:r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선택 가능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1102313696"/>
                  </a:ext>
                </a:extLst>
              </a:tr>
              <a:tr h="249333">
                <a:tc>
                  <a:txBody>
                    <a:bodyPr/>
                    <a:lstStyle/>
                    <a:p>
                      <a:pPr marL="0" marR="0" lvl="0" indent="0" algn="l" defTabSz="6858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사이즈</a:t>
                      </a:r>
                      <a:r>
                        <a:rPr lang="en-US" altLang="ko-KR" sz="1100" dirty="0"/>
                        <a:t>(w*h*d)</a:t>
                      </a:r>
                      <a:endParaRPr lang="ko-KR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+mn-ea"/>
                      </a:endParaRP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361 x 122.6 x 184.2mm</a:t>
                      </a: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49333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무게</a:t>
                      </a: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2.8kg</a:t>
                      </a:r>
                      <a:r>
                        <a:rPr lang="en-US" altLang="ko-K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 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sp>
        <p:nvSpPr>
          <p:cNvPr id="11" name="직사각형 10"/>
          <p:cNvSpPr/>
          <p:nvPr/>
        </p:nvSpPr>
        <p:spPr>
          <a:xfrm flipV="1">
            <a:off x="295603" y="828073"/>
            <a:ext cx="6312088" cy="6229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500"/>
          </a:p>
        </p:txBody>
      </p:sp>
      <p:sp>
        <p:nvSpPr>
          <p:cNvPr id="10" name="제목 1"/>
          <p:cNvSpPr txBox="1">
            <a:spLocks/>
          </p:cNvSpPr>
          <p:nvPr/>
        </p:nvSpPr>
        <p:spPr>
          <a:xfrm>
            <a:off x="295480" y="918342"/>
            <a:ext cx="2447720" cy="339449"/>
          </a:xfrm>
          <a:prstGeom prst="rect">
            <a:avLst/>
          </a:prstGeom>
        </p:spPr>
        <p:txBody>
          <a:bodyPr vert="horz" lIns="82953" tIns="41476" rIns="82953" bIns="41476" rtlCol="0" anchor="t">
            <a:noAutofit/>
          </a:bodyPr>
          <a:lstStyle>
            <a:lvl1pPr algn="l" defTabSz="567019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72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2000" b="1">
                <a:latin typeface="+mj-ea"/>
              </a:rPr>
              <a:t>TS-820RC</a:t>
            </a:r>
            <a:endParaRPr lang="ko-KR" altLang="en-US" sz="2000" b="1" dirty="0">
              <a:latin typeface="+mj-ea"/>
            </a:endParaRPr>
          </a:p>
        </p:txBody>
      </p:sp>
      <p:sp>
        <p:nvSpPr>
          <p:cNvPr id="23" name="제목 1"/>
          <p:cNvSpPr txBox="1">
            <a:spLocks/>
          </p:cNvSpPr>
          <p:nvPr/>
        </p:nvSpPr>
        <p:spPr>
          <a:xfrm>
            <a:off x="296521" y="1218231"/>
            <a:ext cx="2975505" cy="339449"/>
          </a:xfrm>
          <a:prstGeom prst="rect">
            <a:avLst/>
          </a:prstGeom>
        </p:spPr>
        <p:txBody>
          <a:bodyPr vert="horz" lIns="82953" tIns="41476" rIns="82953" bIns="41476" rtlCol="0" anchor="t">
            <a:normAutofit fontScale="97500"/>
          </a:bodyPr>
          <a:lstStyle>
            <a:lvl1pPr algn="l" defTabSz="567019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72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1300" b="1" i="1" dirty="0">
                <a:solidFill>
                  <a:schemeClr val="bg1">
                    <a:lumMod val="65000"/>
                  </a:schemeClr>
                </a:solidFill>
              </a:rPr>
              <a:t>W/L Conference Equipment System</a:t>
            </a:r>
            <a:endParaRPr lang="ko-KR" altLang="en-US" sz="1300" b="1" i="1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28" name="직사각형 27"/>
          <p:cNvSpPr/>
          <p:nvPr/>
        </p:nvSpPr>
        <p:spPr>
          <a:xfrm>
            <a:off x="295480" y="470583"/>
            <a:ext cx="6312088" cy="357490"/>
          </a:xfrm>
          <a:prstGeom prst="rect">
            <a:avLst/>
          </a:prstGeom>
          <a:solidFill>
            <a:srgbClr val="2E75B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500"/>
          </a:p>
        </p:txBody>
      </p:sp>
      <p:sp>
        <p:nvSpPr>
          <p:cNvPr id="29" name="직사각형 28"/>
          <p:cNvSpPr/>
          <p:nvPr/>
        </p:nvSpPr>
        <p:spPr>
          <a:xfrm>
            <a:off x="308042" y="478489"/>
            <a:ext cx="1142044" cy="3231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1500" b="1" dirty="0">
                <a:solidFill>
                  <a:schemeClr val="bg1"/>
                </a:solidFill>
              </a:rPr>
              <a:t>Central Unit</a:t>
            </a:r>
            <a:endParaRPr lang="ko-KR" altLang="en-US" sz="1500" b="1" dirty="0">
              <a:solidFill>
                <a:schemeClr val="bg1"/>
              </a:solidFill>
            </a:endParaRPr>
          </a:p>
        </p:txBody>
      </p:sp>
      <p:sp>
        <p:nvSpPr>
          <p:cNvPr id="31" name="제목 1"/>
          <p:cNvSpPr txBox="1">
            <a:spLocks/>
          </p:cNvSpPr>
          <p:nvPr/>
        </p:nvSpPr>
        <p:spPr>
          <a:xfrm>
            <a:off x="430479" y="4658026"/>
            <a:ext cx="1847968" cy="339449"/>
          </a:xfrm>
          <a:prstGeom prst="rect">
            <a:avLst/>
          </a:prstGeom>
        </p:spPr>
        <p:txBody>
          <a:bodyPr vert="horz" lIns="82953" tIns="41476" rIns="82953" bIns="41476" rtlCol="0" anchor="t">
            <a:normAutofit fontScale="97500"/>
          </a:bodyPr>
          <a:lstStyle>
            <a:lvl1pPr algn="l" defTabSz="567019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72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1542" b="1" i="1" dirty="0"/>
              <a:t>SPECIFICATION</a:t>
            </a:r>
            <a:endParaRPr lang="ko-KR" altLang="en-US" sz="1542" b="1" i="1" dirty="0"/>
          </a:p>
        </p:txBody>
      </p:sp>
      <p:sp>
        <p:nvSpPr>
          <p:cNvPr id="6" name="직사각형 5"/>
          <p:cNvSpPr/>
          <p:nvPr/>
        </p:nvSpPr>
        <p:spPr>
          <a:xfrm>
            <a:off x="1" y="9059521"/>
            <a:ext cx="6857999" cy="672518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500"/>
          </a:p>
        </p:txBody>
      </p:sp>
      <p:sp>
        <p:nvSpPr>
          <p:cNvPr id="4" name="TextBox 3"/>
          <p:cNvSpPr txBox="1"/>
          <p:nvPr/>
        </p:nvSpPr>
        <p:spPr>
          <a:xfrm>
            <a:off x="4590613" y="9166052"/>
            <a:ext cx="1956810" cy="511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907" dirty="0">
                <a:solidFill>
                  <a:schemeClr val="bg1"/>
                </a:solidFill>
                <a:latin typeface="+mj-lt"/>
              </a:rPr>
              <a:t>서울시 동작구 상도로 </a:t>
            </a:r>
            <a:r>
              <a:rPr lang="en-US" altLang="ko-KR" sz="907" dirty="0">
                <a:solidFill>
                  <a:schemeClr val="bg1"/>
                </a:solidFill>
                <a:latin typeface="+mj-lt"/>
              </a:rPr>
              <a:t>17 </a:t>
            </a:r>
            <a:r>
              <a:rPr lang="ko-KR" altLang="en-US" sz="907">
                <a:solidFill>
                  <a:schemeClr val="bg1"/>
                </a:solidFill>
                <a:latin typeface="+mj-lt"/>
              </a:rPr>
              <a:t>동화빌딩</a:t>
            </a:r>
            <a:endParaRPr lang="en-US" altLang="ko-KR" sz="907" dirty="0">
              <a:solidFill>
                <a:schemeClr val="bg1"/>
              </a:solidFill>
              <a:latin typeface="+mj-lt"/>
            </a:endParaRPr>
          </a:p>
          <a:p>
            <a:r>
              <a:rPr lang="en-US" altLang="ko-KR" sz="907" dirty="0">
                <a:solidFill>
                  <a:schemeClr val="bg1"/>
                </a:solidFill>
                <a:latin typeface="+mj-lt"/>
              </a:rPr>
              <a:t>TEL : 02-825-0300 FAX: 02-825-1141</a:t>
            </a:r>
          </a:p>
          <a:p>
            <a:r>
              <a:rPr lang="en-US" altLang="ko-KR" sz="907" dirty="0">
                <a:solidFill>
                  <a:schemeClr val="bg1"/>
                </a:solidFill>
                <a:latin typeface="+mj-lt"/>
              </a:rPr>
              <a:t>www.dhe-av.co.kr</a:t>
            </a:r>
            <a:endParaRPr lang="ko-KR" altLang="en-US" sz="907" dirty="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13" name="그림 1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479" y="9236818"/>
            <a:ext cx="1682513" cy="287716"/>
          </a:xfrm>
          <a:prstGeom prst="rect">
            <a:avLst/>
          </a:prstGeom>
        </p:spPr>
      </p:pic>
      <p:sp>
        <p:nvSpPr>
          <p:cNvPr id="14" name="제목 1">
            <a:extLst>
              <a:ext uri="{FF2B5EF4-FFF2-40B4-BE49-F238E27FC236}">
                <a16:creationId xmlns:a16="http://schemas.microsoft.com/office/drawing/2014/main" id="{F803977F-22A2-4654-A44D-AC390D9B0F6A}"/>
              </a:ext>
            </a:extLst>
          </p:cNvPr>
          <p:cNvSpPr txBox="1">
            <a:spLocks/>
          </p:cNvSpPr>
          <p:nvPr/>
        </p:nvSpPr>
        <p:spPr>
          <a:xfrm>
            <a:off x="430479" y="3185355"/>
            <a:ext cx="1440758" cy="339449"/>
          </a:xfrm>
          <a:prstGeom prst="rect">
            <a:avLst/>
          </a:prstGeom>
        </p:spPr>
        <p:txBody>
          <a:bodyPr vert="horz" lIns="82953" tIns="41476" rIns="82953" bIns="41476" rtlCol="0" anchor="t">
            <a:normAutofit fontScale="97500"/>
          </a:bodyPr>
          <a:lstStyle>
            <a:lvl1pPr algn="l" defTabSz="567019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72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1542" b="1" i="1" dirty="0"/>
              <a:t>FEATURE</a:t>
            </a:r>
            <a:endParaRPr lang="ko-KR" altLang="en-US" sz="1542" b="1" i="1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CDEB81E8-EF41-46A5-BDDE-D0800CC3C2F6}"/>
              </a:ext>
            </a:extLst>
          </p:cNvPr>
          <p:cNvSpPr txBox="1"/>
          <p:nvPr/>
        </p:nvSpPr>
        <p:spPr>
          <a:xfrm>
            <a:off x="481426" y="3420572"/>
            <a:ext cx="5868250" cy="1097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55540" indent="-155540" defTabSz="514403" fontAlgn="ctr" latinLnBrk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sz="1089">
                <a:solidFill>
                  <a:prstClr val="black"/>
                </a:solidFill>
              </a:rPr>
              <a:t>최대 </a:t>
            </a:r>
            <a:r>
              <a:rPr lang="en-US" altLang="ko-KR" sz="1089">
                <a:solidFill>
                  <a:prstClr val="black"/>
                </a:solidFill>
              </a:rPr>
              <a:t>64</a:t>
            </a:r>
            <a:r>
              <a:rPr lang="ko-KR" altLang="en-US" sz="1089">
                <a:solidFill>
                  <a:prstClr val="black"/>
                </a:solidFill>
              </a:rPr>
              <a:t>개의 회의 장치 제어 가능</a:t>
            </a:r>
          </a:p>
          <a:p>
            <a:pPr marL="155540" indent="-155540" defTabSz="514403" fontAlgn="ctr" latinLnBrk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sz="1089">
                <a:solidFill>
                  <a:prstClr val="black"/>
                </a:solidFill>
              </a:rPr>
              <a:t>마이크 입력</a:t>
            </a:r>
            <a:r>
              <a:rPr lang="en-US" altLang="ko-KR" sz="1089">
                <a:solidFill>
                  <a:prstClr val="black"/>
                </a:solidFill>
              </a:rPr>
              <a:t>, AUX </a:t>
            </a:r>
            <a:r>
              <a:rPr lang="ko-KR" altLang="en-US" sz="1089">
                <a:solidFill>
                  <a:prstClr val="black"/>
                </a:solidFill>
              </a:rPr>
              <a:t>입력</a:t>
            </a:r>
            <a:r>
              <a:rPr lang="en-US" altLang="ko-KR" sz="1089">
                <a:solidFill>
                  <a:prstClr val="black"/>
                </a:solidFill>
              </a:rPr>
              <a:t>, </a:t>
            </a:r>
            <a:r>
              <a:rPr lang="ko-KR" altLang="en-US" sz="1089">
                <a:solidFill>
                  <a:prstClr val="black"/>
                </a:solidFill>
              </a:rPr>
              <a:t>라인 출력</a:t>
            </a:r>
            <a:r>
              <a:rPr lang="en-US" altLang="ko-KR" sz="1089">
                <a:solidFill>
                  <a:prstClr val="black"/>
                </a:solidFill>
              </a:rPr>
              <a:t>, </a:t>
            </a:r>
            <a:r>
              <a:rPr lang="ko-KR" altLang="en-US" sz="1089">
                <a:solidFill>
                  <a:prstClr val="black"/>
                </a:solidFill>
              </a:rPr>
              <a:t>녹음 출력</a:t>
            </a:r>
            <a:r>
              <a:rPr lang="en-US" altLang="ko-KR" sz="1089">
                <a:solidFill>
                  <a:prstClr val="black"/>
                </a:solidFill>
              </a:rPr>
              <a:t>, </a:t>
            </a:r>
            <a:r>
              <a:rPr lang="ko-KR" altLang="en-US" sz="1089">
                <a:solidFill>
                  <a:prstClr val="black"/>
                </a:solidFill>
              </a:rPr>
              <a:t>헤드폰 모니터 출력</a:t>
            </a:r>
            <a:r>
              <a:rPr lang="en-US" altLang="ko-KR" sz="1089">
                <a:solidFill>
                  <a:prstClr val="black"/>
                </a:solidFill>
              </a:rPr>
              <a:t>, EQ </a:t>
            </a:r>
            <a:r>
              <a:rPr lang="ko-KR" altLang="en-US" sz="1089">
                <a:solidFill>
                  <a:prstClr val="black"/>
                </a:solidFill>
              </a:rPr>
              <a:t>입력</a:t>
            </a:r>
            <a:r>
              <a:rPr lang="en-US" altLang="ko-KR" sz="1089">
                <a:solidFill>
                  <a:prstClr val="black"/>
                </a:solidFill>
              </a:rPr>
              <a:t>/</a:t>
            </a:r>
            <a:r>
              <a:rPr lang="ko-KR" altLang="en-US" sz="1089">
                <a:solidFill>
                  <a:prstClr val="black"/>
                </a:solidFill>
              </a:rPr>
              <a:t>출력</a:t>
            </a:r>
          </a:p>
          <a:p>
            <a:pPr marL="155540" indent="-155540" defTabSz="514403" fontAlgn="ctr" latinLnBrk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ko-KR" sz="1089">
                <a:solidFill>
                  <a:prstClr val="black"/>
                </a:solidFill>
              </a:rPr>
              <a:t>USB </a:t>
            </a:r>
            <a:r>
              <a:rPr lang="ko-KR" altLang="en-US" sz="1089">
                <a:solidFill>
                  <a:prstClr val="black"/>
                </a:solidFill>
              </a:rPr>
              <a:t>및 내부 메모리에 녹음 기능</a:t>
            </a:r>
          </a:p>
          <a:p>
            <a:pPr marL="155540" indent="-155540" defTabSz="514403" fontAlgn="ctr" latinLnBrk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sz="1089">
                <a:solidFill>
                  <a:prstClr val="black"/>
                </a:solidFill>
              </a:rPr>
              <a:t>기능 설정 </a:t>
            </a:r>
            <a:r>
              <a:rPr lang="en-US" altLang="ko-KR" sz="1089">
                <a:solidFill>
                  <a:prstClr val="black"/>
                </a:solidFill>
              </a:rPr>
              <a:t>– </a:t>
            </a:r>
            <a:r>
              <a:rPr lang="ko-KR" altLang="en-US" sz="1089">
                <a:solidFill>
                  <a:prstClr val="black"/>
                </a:solidFill>
              </a:rPr>
              <a:t>열린 마이크 수</a:t>
            </a:r>
            <a:r>
              <a:rPr lang="en-US" altLang="ko-KR" sz="1089">
                <a:solidFill>
                  <a:prstClr val="black"/>
                </a:solidFill>
              </a:rPr>
              <a:t>, </a:t>
            </a:r>
            <a:r>
              <a:rPr lang="ko-KR" altLang="en-US" sz="1089">
                <a:solidFill>
                  <a:prstClr val="black"/>
                </a:solidFill>
              </a:rPr>
              <a:t>자동 마이크 끄기 기능</a:t>
            </a:r>
            <a:r>
              <a:rPr lang="en-US" altLang="ko-KR" sz="1089">
                <a:solidFill>
                  <a:prstClr val="black"/>
                </a:solidFill>
              </a:rPr>
              <a:t>, </a:t>
            </a:r>
            <a:r>
              <a:rPr lang="ko-KR" altLang="en-US" sz="1089">
                <a:solidFill>
                  <a:prstClr val="black"/>
                </a:solidFill>
              </a:rPr>
              <a:t>음성 우선 순위 선택기</a:t>
            </a:r>
            <a:r>
              <a:rPr lang="en-US" altLang="ko-KR" sz="1089">
                <a:solidFill>
                  <a:prstClr val="black"/>
                </a:solidFill>
              </a:rPr>
              <a:t>, </a:t>
            </a:r>
            <a:r>
              <a:rPr lang="ko-KR" altLang="en-US" sz="1089">
                <a:solidFill>
                  <a:prstClr val="black"/>
                </a:solidFill>
              </a:rPr>
              <a:t>피드백 억제기</a:t>
            </a:r>
          </a:p>
        </p:txBody>
      </p:sp>
      <p:pic>
        <p:nvPicPr>
          <p:cNvPr id="18" name="Picture 2" descr="https://www.toa.de/procat-toa/assets/jpg_large/ts820rc_pn1e_1000x.jpg">
            <a:extLst>
              <a:ext uri="{FF2B5EF4-FFF2-40B4-BE49-F238E27FC236}">
                <a16:creationId xmlns:a16="http://schemas.microsoft.com/office/drawing/2014/main" id="{5D059A2A-86FA-4519-A172-D161D3D299C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22789" b="92954" l="16300" r="96000">
                        <a14:foregroundMark x1="31400" y1="22789" x2="30100" y2="27736"/>
                        <a14:foregroundMark x1="20600" y1="50375" x2="19100" y2="57871"/>
                        <a14:foregroundMark x1="16400" y1="57271" x2="16700" y2="58321"/>
                        <a14:foregroundMark x1="73000" y1="85457" x2="79500" y2="83058"/>
                        <a14:foregroundMark x1="78200" y1="93553" x2="80700" y2="85307"/>
                        <a14:foregroundMark x1="85800" y1="69865" x2="83900" y2="54573"/>
                        <a14:foregroundMark x1="86300" y1="44678" x2="88600" y2="45877"/>
                        <a14:foregroundMark x1="89200" y1="44228" x2="89800" y2="44378"/>
                        <a14:foregroundMark x1="96000" y1="48726" x2="96000" y2="48726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5087" t="19648" r="8621" b="5521"/>
          <a:stretch/>
        </p:blipFill>
        <p:spPr bwMode="auto">
          <a:xfrm>
            <a:off x="2193024" y="1686230"/>
            <a:ext cx="2516995" cy="16464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2" descr="TOA Corporation | IBM">
            <a:extLst>
              <a:ext uri="{FF2B5EF4-FFF2-40B4-BE49-F238E27FC236}">
                <a16:creationId xmlns:a16="http://schemas.microsoft.com/office/drawing/2014/main" id="{39211C2E-75BF-46B6-8B8B-BF8BFBE9E67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1910" y="896211"/>
            <a:ext cx="1538584" cy="4475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200815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1095</TotalTime>
  <Words>263</Words>
  <Application>Microsoft Office PowerPoint</Application>
  <PresentationFormat>A4 용지(210x297mm)</PresentationFormat>
  <Paragraphs>34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6" baseType="lpstr">
      <vt:lpstr>맑은 고딕</vt:lpstr>
      <vt:lpstr>Arial</vt:lpstr>
      <vt:lpstr>Calibri</vt:lpstr>
      <vt:lpstr>Calibri Light</vt:lpstr>
      <vt:lpstr>Office 테마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노 윤섭</dc:creator>
  <cp:lastModifiedBy>ygdhe</cp:lastModifiedBy>
  <cp:revision>86</cp:revision>
  <cp:lastPrinted>2020-10-12T05:34:52Z</cp:lastPrinted>
  <dcterms:created xsi:type="dcterms:W3CDTF">2020-09-29T01:50:16Z</dcterms:created>
  <dcterms:modified xsi:type="dcterms:W3CDTF">2024-11-26T08:59:20Z</dcterms:modified>
</cp:coreProperties>
</file>