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 smtClean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00" b="17440"/>
          <a:stretch/>
        </p:blipFill>
        <p:spPr>
          <a:xfrm>
            <a:off x="2002076" y="1891621"/>
            <a:ext cx="2937683" cy="1893621"/>
          </a:xfrm>
          <a:prstGeom prst="rect">
            <a:avLst/>
          </a:prstGeom>
        </p:spPr>
      </p:pic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n-ea"/>
                <a:ea typeface="+mn-ea"/>
              </a:rPr>
              <a:t>DS-8061</a:t>
            </a:r>
            <a:endParaRPr lang="ko-KR" altLang="en-US" sz="2000" b="1" dirty="0">
              <a:latin typeface="+mn-ea"/>
              <a:ea typeface="+mn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900835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6" y="4136052"/>
            <a:ext cx="5868250" cy="846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2</a:t>
            </a:r>
            <a:r>
              <a:rPr lang="ko-KR" altLang="en-US" sz="1089">
                <a:solidFill>
                  <a:prstClr val="black"/>
                </a:solidFill>
              </a:rPr>
              <a:t>개의 </a:t>
            </a:r>
            <a:r>
              <a:rPr lang="en-US" altLang="ko-KR" sz="1089" dirty="0">
                <a:solidFill>
                  <a:prstClr val="black"/>
                </a:solidFill>
              </a:rPr>
              <a:t>6.5” </a:t>
            </a:r>
            <a:r>
              <a:rPr lang="ko-KR" altLang="en-US" sz="1089">
                <a:solidFill>
                  <a:prstClr val="black"/>
                </a:solidFill>
              </a:rPr>
              <a:t>고성능 네오디윰 드라이버와 </a:t>
            </a:r>
            <a:r>
              <a:rPr lang="en-US" altLang="ko-KR" sz="1089" dirty="0">
                <a:solidFill>
                  <a:prstClr val="black"/>
                </a:solidFill>
              </a:rPr>
              <a:t/>
            </a:r>
            <a:br>
              <a:rPr lang="en-US" altLang="ko-KR" sz="1089" dirty="0">
                <a:solidFill>
                  <a:prstClr val="black"/>
                </a:solidFill>
              </a:rPr>
            </a:br>
            <a:r>
              <a:rPr lang="en-US" altLang="ko-KR" sz="1089" dirty="0">
                <a:solidFill>
                  <a:prstClr val="black"/>
                </a:solidFill>
              </a:rPr>
              <a:t>1.7” </a:t>
            </a:r>
            <a:r>
              <a:rPr lang="ko-KR" altLang="en-US" sz="1089">
                <a:solidFill>
                  <a:prstClr val="black"/>
                </a:solidFill>
              </a:rPr>
              <a:t>컴프레션 중고역 드라이버는 깨끗하고 </a:t>
            </a:r>
            <a:r>
              <a:rPr lang="ko-KR" altLang="en-US" sz="1089" dirty="0">
                <a:solidFill>
                  <a:prstClr val="black"/>
                </a:solidFill>
              </a:rPr>
              <a:t>명료한 사운드를 제공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다양한 환경에 유연하게 적용할 수 있는 다목적 </a:t>
            </a:r>
            <a:r>
              <a:rPr lang="ko-KR" altLang="en-US" sz="1089" dirty="0" err="1">
                <a:solidFill>
                  <a:prstClr val="black"/>
                </a:solidFill>
              </a:rPr>
              <a:t>라인어레이</a:t>
            </a:r>
            <a:r>
              <a:rPr lang="ko-KR" altLang="en-US" sz="1089" dirty="0">
                <a:solidFill>
                  <a:prstClr val="black"/>
                </a:solidFill>
              </a:rPr>
              <a:t> 스피커</a:t>
            </a:r>
            <a:endParaRPr lang="ko-KR" altLang="en-US" sz="1089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39497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52500" lnSpcReduction="200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475" b="1" i="1" dirty="0">
                <a:solidFill>
                  <a:schemeClr val="bg1">
                    <a:lumMod val="65000"/>
                  </a:schemeClr>
                </a:solidFill>
              </a:rPr>
              <a:t>Professional Line Array Speaker System</a:t>
            </a:r>
            <a:endParaRPr lang="ko-KR" altLang="en-US" sz="2475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2826608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500" b="1" dirty="0">
                <a:solidFill>
                  <a:schemeClr val="bg1"/>
                </a:solidFill>
              </a:rPr>
              <a:t>Line Array Dual 6.5” Speaker</a:t>
            </a: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33" name="표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88694"/>
              </p:ext>
            </p:extLst>
          </p:nvPr>
        </p:nvGraphicFramePr>
        <p:xfrm>
          <a:off x="481428" y="5552972"/>
          <a:ext cx="5949033" cy="307683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/>
                <a:gridCol w="3306474"/>
              </a:tblGrid>
              <a:tr h="33512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j-ea"/>
                          <a:ea typeface="+mj-ea"/>
                        </a:rPr>
                        <a:t>항목</a:t>
                      </a:r>
                      <a:endParaRPr lang="ko-KR" altLang="en-US" sz="1000" dirty="0">
                        <a:latin typeface="+mj-ea"/>
                        <a:ea typeface="+mj-ea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j-ea"/>
                          <a:ea typeface="+mj-ea"/>
                        </a:rPr>
                        <a:t>세부내용</a:t>
                      </a:r>
                      <a:endParaRPr lang="ko-KR" altLang="en-US" sz="1000" dirty="0">
                        <a:latin typeface="+mj-ea"/>
                        <a:ea typeface="+mj-ea"/>
                      </a:endParaRPr>
                    </a:p>
                  </a:txBody>
                  <a:tcPr marL="82953" marR="82953" marT="41476" marB="41476" anchor="ctr"/>
                </a:tc>
              </a:tr>
              <a:tr h="24924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드라이버 구성 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000" dirty="0" smtClean="0">
                          <a:effectLst/>
                          <a:latin typeface="+mj-ea"/>
                          <a:ea typeface="+mj-ea"/>
                        </a:rPr>
                        <a:t> LF </a:t>
                      </a:r>
                      <a:r>
                        <a:rPr lang="en-US" sz="1000" dirty="0">
                          <a:effectLst/>
                          <a:latin typeface="+mj-ea"/>
                          <a:ea typeface="+mj-ea"/>
                        </a:rPr>
                        <a:t>6.5"x2, HF 1.7"x1 (Neodymium)</a:t>
                      </a:r>
                    </a:p>
                  </a:txBody>
                  <a:tcPr marL="163293" marR="0" marT="0" marB="0" anchor="ctr"/>
                </a:tc>
              </a:tr>
              <a:tr h="24924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주파수 응답 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000" dirty="0" smtClean="0">
                          <a:effectLst/>
                          <a:latin typeface="+mj-ea"/>
                          <a:ea typeface="+mj-ea"/>
                        </a:rPr>
                        <a:t> 75Hz </a:t>
                      </a:r>
                      <a:r>
                        <a:rPr lang="en-US" sz="1000" dirty="0">
                          <a:effectLst/>
                          <a:latin typeface="+mj-ea"/>
                          <a:ea typeface="+mj-ea"/>
                        </a:rPr>
                        <a:t>~ 20kHz (÷6dB)</a:t>
                      </a:r>
                    </a:p>
                  </a:txBody>
                  <a:tcPr marL="163293" marR="0" marT="0" marB="0" anchor="ctr"/>
                </a:tc>
              </a:tr>
              <a:tr h="2492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Sensitivity(</a:t>
                      </a:r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음압 레벨</a:t>
                      </a:r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) 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000" dirty="0" smtClean="0">
                          <a:effectLst/>
                          <a:latin typeface="+mj-ea"/>
                          <a:ea typeface="+mj-ea"/>
                        </a:rPr>
                        <a:t> 98dB(1W@1m</a:t>
                      </a:r>
                      <a:r>
                        <a:rPr lang="en-US" sz="1000" dirty="0">
                          <a:effectLst/>
                          <a:latin typeface="+mj-ea"/>
                          <a:ea typeface="+mj-ea"/>
                        </a:rPr>
                        <a:t>)</a:t>
                      </a:r>
                    </a:p>
                  </a:txBody>
                  <a:tcPr marL="163293" marR="0" marT="0" marB="0" anchor="ctr"/>
                </a:tc>
              </a:tr>
              <a:tr h="24924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파워핸들링 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000" dirty="0" smtClean="0">
                          <a:effectLst/>
                          <a:latin typeface="+mj-ea"/>
                          <a:ea typeface="+mj-ea"/>
                        </a:rPr>
                        <a:t> </a:t>
                      </a:r>
                      <a:r>
                        <a:rPr lang="pl-PL" sz="1000" dirty="0" smtClean="0">
                          <a:effectLst/>
                          <a:latin typeface="+mj-ea"/>
                          <a:ea typeface="+mj-ea"/>
                        </a:rPr>
                        <a:t>LF </a:t>
                      </a:r>
                      <a:r>
                        <a:rPr lang="pl-PL" sz="1000" dirty="0">
                          <a:effectLst/>
                          <a:latin typeface="+mj-ea"/>
                          <a:ea typeface="+mj-ea"/>
                        </a:rPr>
                        <a:t>300W, HF 60W (RMS)</a:t>
                      </a:r>
                    </a:p>
                  </a:txBody>
                  <a:tcPr marL="163293" marR="0" marT="0" marB="0" anchor="ctr"/>
                </a:tc>
              </a:tr>
              <a:tr h="24924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최대출력감도 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000" dirty="0" smtClean="0">
                          <a:effectLst/>
                          <a:latin typeface="+mj-ea"/>
                          <a:ea typeface="+mj-ea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+mj-ea"/>
                          <a:ea typeface="+mj-ea"/>
                        </a:rPr>
                        <a:t>Max.SPL</a:t>
                      </a:r>
                      <a:r>
                        <a:rPr lang="en-US" sz="1000" dirty="0" smtClean="0">
                          <a:effectLst/>
                          <a:latin typeface="+mj-ea"/>
                          <a:ea typeface="+mj-ea"/>
                        </a:rPr>
                        <a:t>(1m</a:t>
                      </a:r>
                      <a:r>
                        <a:rPr lang="en-US" sz="1000" dirty="0">
                          <a:effectLst/>
                          <a:latin typeface="+mj-ea"/>
                          <a:ea typeface="+mj-ea"/>
                        </a:rPr>
                        <a:t>) 128dB</a:t>
                      </a:r>
                    </a:p>
                  </a:txBody>
                  <a:tcPr marL="163293" marR="0" marT="0" marB="0" anchor="ctr"/>
                </a:tc>
              </a:tr>
              <a:tr h="24924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임피던스</a:t>
                      </a:r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 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000" dirty="0" smtClean="0">
                          <a:effectLst/>
                          <a:latin typeface="+mj-ea"/>
                          <a:ea typeface="+mj-ea"/>
                        </a:rPr>
                        <a:t> </a:t>
                      </a:r>
                      <a:r>
                        <a:rPr lang="en-US" sz="1000" dirty="0">
                          <a:effectLst/>
                          <a:latin typeface="+mj-ea"/>
                          <a:ea typeface="+mj-ea"/>
                        </a:rPr>
                        <a:t>LF 16 Ohm / HF 8 Ohm</a:t>
                      </a:r>
                    </a:p>
                  </a:txBody>
                  <a:tcPr marL="163293" marR="0" marT="0" marB="0" anchor="ctr"/>
                </a:tc>
              </a:tr>
              <a:tr h="24924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커버리지 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000" dirty="0" smtClean="0">
                          <a:effectLst/>
                          <a:latin typeface="+mj-ea"/>
                          <a:ea typeface="+mj-ea"/>
                        </a:rPr>
                        <a:t> </a:t>
                      </a:r>
                      <a:r>
                        <a:rPr lang="en-US" sz="1000" dirty="0">
                          <a:effectLst/>
                          <a:latin typeface="+mj-ea"/>
                          <a:ea typeface="+mj-ea"/>
                        </a:rPr>
                        <a:t>H 120° x V10°</a:t>
                      </a:r>
                    </a:p>
                  </a:txBody>
                  <a:tcPr marL="163293" marR="0" marT="0" marB="0" anchor="ctr"/>
                </a:tc>
              </a:tr>
              <a:tr h="24924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네트워크 설계 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000" dirty="0" smtClean="0">
                          <a:effectLst/>
                          <a:latin typeface="+mj-ea"/>
                          <a:ea typeface="+mj-ea"/>
                        </a:rPr>
                        <a:t> </a:t>
                      </a:r>
                      <a:r>
                        <a:rPr lang="en-US" sz="1000" dirty="0">
                          <a:effectLst/>
                          <a:latin typeface="+mj-ea"/>
                          <a:ea typeface="+mj-ea"/>
                        </a:rPr>
                        <a:t>passive </a:t>
                      </a:r>
                      <a:r>
                        <a:rPr lang="ko-KR" altLang="en-US" sz="1000">
                          <a:effectLst/>
                          <a:latin typeface="+mj-ea"/>
                          <a:ea typeface="+mj-ea"/>
                        </a:rPr>
                        <a:t>또는 </a:t>
                      </a:r>
                      <a:r>
                        <a:rPr lang="en-US" sz="1000" dirty="0">
                          <a:effectLst/>
                          <a:latin typeface="+mj-ea"/>
                          <a:ea typeface="+mj-ea"/>
                        </a:rPr>
                        <a:t>Bi-Amp </a:t>
                      </a:r>
                      <a:r>
                        <a:rPr lang="ko-KR" altLang="en-US" sz="1000">
                          <a:effectLst/>
                          <a:latin typeface="+mj-ea"/>
                          <a:ea typeface="+mj-ea"/>
                        </a:rPr>
                        <a:t>선택 가능</a:t>
                      </a:r>
                    </a:p>
                  </a:txBody>
                  <a:tcPr marL="163293" marR="0" marT="0" marB="0" anchor="ctr"/>
                </a:tc>
              </a:tr>
              <a:tr h="24924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결속 가능 </a:t>
                      </a:r>
                      <a:r>
                        <a:rPr lang="ko-KR" alt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서브우퍼</a:t>
                      </a:r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 모델 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000" dirty="0" smtClean="0">
                          <a:effectLst/>
                          <a:latin typeface="+mj-ea"/>
                          <a:ea typeface="+mj-ea"/>
                        </a:rPr>
                        <a:t> </a:t>
                      </a:r>
                      <a:r>
                        <a:rPr lang="en-US" sz="1000" dirty="0">
                          <a:effectLst/>
                          <a:latin typeface="+mj-ea"/>
                          <a:ea typeface="+mj-ea"/>
                        </a:rPr>
                        <a:t>DS-8115</a:t>
                      </a:r>
                    </a:p>
                  </a:txBody>
                  <a:tcPr marL="163293" marR="0" marT="0" marB="0" anchor="ctr"/>
                </a:tc>
              </a:tr>
              <a:tr h="24924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000" smtClean="0"/>
                        <a:t>(w*h*d)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000" dirty="0" smtClean="0">
                          <a:effectLst/>
                          <a:latin typeface="+mj-ea"/>
                          <a:ea typeface="+mj-ea"/>
                        </a:rPr>
                        <a:t> </a:t>
                      </a:r>
                      <a:r>
                        <a:rPr lang="en-US" sz="1000" dirty="0">
                          <a:effectLst/>
                          <a:latin typeface="+mj-ea"/>
                          <a:ea typeface="+mj-ea"/>
                        </a:rPr>
                        <a:t>530 x 192 x 285mm (±5%)</a:t>
                      </a:r>
                    </a:p>
                  </a:txBody>
                  <a:tcPr marL="163293" marR="0" marT="0" marB="0" anchor="ctr"/>
                </a:tc>
              </a:tr>
              <a:tr h="24924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무게 </a:t>
                      </a:r>
                    </a:p>
                  </a:txBody>
                  <a:tcPr marL="163293" marR="8641" marT="8641" marB="0" anchor="ctr"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000" dirty="0" smtClean="0">
                          <a:effectLst/>
                          <a:latin typeface="+mj-ea"/>
                          <a:ea typeface="+mj-ea"/>
                        </a:rPr>
                        <a:t> </a:t>
                      </a:r>
                      <a:r>
                        <a:rPr lang="en-US" sz="1000" dirty="0">
                          <a:effectLst/>
                          <a:latin typeface="+mj-ea"/>
                          <a:ea typeface="+mj-ea"/>
                        </a:rPr>
                        <a:t>17kg (±5%)</a:t>
                      </a:r>
                    </a:p>
                  </a:txBody>
                  <a:tcPr marL="163293" marR="0" marT="0" marB="0" anchor="ctr"/>
                </a:tc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6" y="964456"/>
            <a:ext cx="762024" cy="357334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571</TotalTime>
  <Words>124</Words>
  <Application>Microsoft Office PowerPoint</Application>
  <PresentationFormat>A4 용지(210x297mm)</PresentationFormat>
  <Paragraphs>34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42</cp:revision>
  <cp:lastPrinted>2020-10-12T05:34:52Z</cp:lastPrinted>
  <dcterms:created xsi:type="dcterms:W3CDTF">2020-09-29T01:50:16Z</dcterms:created>
  <dcterms:modified xsi:type="dcterms:W3CDTF">2020-11-19T05:28:33Z</dcterms:modified>
</cp:coreProperties>
</file>